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88" r:id="rId3"/>
    <p:sldId id="330" r:id="rId4"/>
    <p:sldId id="257" r:id="rId5"/>
    <p:sldId id="258" r:id="rId6"/>
    <p:sldId id="270" r:id="rId7"/>
    <p:sldId id="271" r:id="rId8"/>
    <p:sldId id="265" r:id="rId9"/>
    <p:sldId id="266" r:id="rId10"/>
    <p:sldId id="276" r:id="rId11"/>
    <p:sldId id="277" r:id="rId12"/>
    <p:sldId id="291" r:id="rId13"/>
    <p:sldId id="290" r:id="rId14"/>
    <p:sldId id="273" r:id="rId15"/>
    <p:sldId id="272" r:id="rId16"/>
    <p:sldId id="263" r:id="rId17"/>
    <p:sldId id="264" r:id="rId18"/>
    <p:sldId id="269" r:id="rId19"/>
    <p:sldId id="268" r:id="rId20"/>
    <p:sldId id="274" r:id="rId21"/>
    <p:sldId id="275" r:id="rId22"/>
    <p:sldId id="262" r:id="rId23"/>
    <p:sldId id="261" r:id="rId24"/>
    <p:sldId id="327" r:id="rId25"/>
    <p:sldId id="292"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61" autoAdjust="0"/>
  </p:normalViewPr>
  <p:slideViewPr>
    <p:cSldViewPr>
      <p:cViewPr varScale="1">
        <p:scale>
          <a:sx n="74" d="100"/>
          <a:sy n="74" d="100"/>
        </p:scale>
        <p:origin x="-52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F04B2-7487-4FF9-8C70-0ECB9271EF85}" type="datetimeFigureOut">
              <a:rPr lang="en-US" smtClean="0"/>
              <a:t>3/30/2012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99D6C2-5444-43D1-97E6-3BA4118A8DF2}" type="slidenum">
              <a:rPr lang="en-US" smtClean="0"/>
              <a:t>‹#›</a:t>
            </a:fld>
            <a:endParaRPr lang="en-US"/>
          </a:p>
        </p:txBody>
      </p:sp>
    </p:spTree>
    <p:extLst>
      <p:ext uri="{BB962C8B-B14F-4D97-AF65-F5344CB8AC3E}">
        <p14:creationId xmlns:p14="http://schemas.microsoft.com/office/powerpoint/2010/main" val="4213999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SAS-turned-on run also is very continuous in the 37GHz microwave, while the 15s time-step physics still has discontinuities.  Interestingly, while the 15s physics calls has not removed the discontinuity, it has had a large impact on the structure of the storm.  In the control (see slide 13) </a:t>
            </a:r>
            <a:r>
              <a:rPr lang="en-US" sz="1200" dirty="0" err="1" smtClean="0"/>
              <a:t>rainbands</a:t>
            </a:r>
            <a:r>
              <a:rPr lang="en-US" sz="1200" dirty="0" smtClean="0"/>
              <a:t> and thunderstorms appear somewhat smoothed.  In the 15-s version, these features are very pixilated.  It is almost as if the 15s </a:t>
            </a:r>
            <a:r>
              <a:rPr lang="en-US" sz="1200" dirty="0" err="1" smtClean="0"/>
              <a:t>timestep</a:t>
            </a:r>
            <a:r>
              <a:rPr lang="en-US" sz="1200" dirty="0" smtClean="0"/>
              <a:t> has unrealistically  reduced the size of convective elements, reducing them from several grid points to one or two</a:t>
            </a:r>
            <a:r>
              <a:rPr lang="en-US" dirty="0" smtClean="0"/>
              <a:t>. </a:t>
            </a:r>
            <a:r>
              <a:rPr lang="en-US" sz="1200" dirty="0" smtClean="0"/>
              <a:t> On the contrary, the SAS run and the control seem more physically reasonable.  That said, it is difficult to determine which is more physically reasonable because observations of real TCs at 37GHz are typically at resolutions of 15-30km.</a:t>
            </a:r>
          </a:p>
          <a:p>
            <a:endParaRPr lang="en-US" dirty="0"/>
          </a:p>
        </p:txBody>
      </p:sp>
      <p:sp>
        <p:nvSpPr>
          <p:cNvPr id="4" name="Slide Number Placeholder 3"/>
          <p:cNvSpPr>
            <a:spLocks noGrp="1"/>
          </p:cNvSpPr>
          <p:nvPr>
            <p:ph type="sldNum" sz="quarter" idx="10"/>
          </p:nvPr>
        </p:nvSpPr>
        <p:spPr/>
        <p:txBody>
          <a:bodyPr/>
          <a:lstStyle/>
          <a:p>
            <a:fld id="{0A99D6C2-5444-43D1-97E6-3BA4118A8DF2}" type="slidenum">
              <a:rPr lang="en-US" smtClean="0"/>
              <a:t>31</a:t>
            </a:fld>
            <a:endParaRPr lang="en-US"/>
          </a:p>
        </p:txBody>
      </p:sp>
    </p:spTree>
    <p:extLst>
      <p:ext uri="{BB962C8B-B14F-4D97-AF65-F5344CB8AC3E}">
        <p14:creationId xmlns:p14="http://schemas.microsoft.com/office/powerpoint/2010/main" val="7770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9D6C2-5444-43D1-97E6-3BA4118A8DF2}" type="slidenum">
              <a:rPr lang="en-US" smtClean="0"/>
              <a:t>41</a:t>
            </a:fld>
            <a:endParaRPr lang="en-US"/>
          </a:p>
        </p:txBody>
      </p:sp>
    </p:spTree>
    <p:extLst>
      <p:ext uri="{BB962C8B-B14F-4D97-AF65-F5344CB8AC3E}">
        <p14:creationId xmlns:p14="http://schemas.microsoft.com/office/powerpoint/2010/main" val="350795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EB6D73-AD8F-4A0A-BA03-97FC4DD5F5DA}" type="datetimeFigureOut">
              <a:rPr lang="en-US" smtClean="0"/>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AA11A-CA44-4F61-8551-5F230397F697}" type="slidenum">
              <a:rPr lang="en-US" smtClean="0"/>
              <a:t>‹#›</a:t>
            </a:fld>
            <a:endParaRPr lang="en-US"/>
          </a:p>
        </p:txBody>
      </p:sp>
    </p:spTree>
    <p:extLst>
      <p:ext uri="{BB962C8B-B14F-4D97-AF65-F5344CB8AC3E}">
        <p14:creationId xmlns:p14="http://schemas.microsoft.com/office/powerpoint/2010/main" val="421285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B6D73-AD8F-4A0A-BA03-97FC4DD5F5DA}" type="datetimeFigureOut">
              <a:rPr lang="en-US" smtClean="0"/>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AA11A-CA44-4F61-8551-5F230397F697}" type="slidenum">
              <a:rPr lang="en-US" smtClean="0"/>
              <a:t>‹#›</a:t>
            </a:fld>
            <a:endParaRPr lang="en-US"/>
          </a:p>
        </p:txBody>
      </p:sp>
    </p:spTree>
    <p:extLst>
      <p:ext uri="{BB962C8B-B14F-4D97-AF65-F5344CB8AC3E}">
        <p14:creationId xmlns:p14="http://schemas.microsoft.com/office/powerpoint/2010/main" val="207288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B6D73-AD8F-4A0A-BA03-97FC4DD5F5DA}" type="datetimeFigureOut">
              <a:rPr lang="en-US" smtClean="0"/>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AA11A-CA44-4F61-8551-5F230397F697}" type="slidenum">
              <a:rPr lang="en-US" smtClean="0"/>
              <a:t>‹#›</a:t>
            </a:fld>
            <a:endParaRPr lang="en-US"/>
          </a:p>
        </p:txBody>
      </p:sp>
    </p:spTree>
    <p:extLst>
      <p:ext uri="{BB962C8B-B14F-4D97-AF65-F5344CB8AC3E}">
        <p14:creationId xmlns:p14="http://schemas.microsoft.com/office/powerpoint/2010/main" val="182919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B6D73-AD8F-4A0A-BA03-97FC4DD5F5DA}" type="datetimeFigureOut">
              <a:rPr lang="en-US" smtClean="0"/>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AA11A-CA44-4F61-8551-5F230397F697}" type="slidenum">
              <a:rPr lang="en-US" smtClean="0"/>
              <a:t>‹#›</a:t>
            </a:fld>
            <a:endParaRPr lang="en-US"/>
          </a:p>
        </p:txBody>
      </p:sp>
    </p:spTree>
    <p:extLst>
      <p:ext uri="{BB962C8B-B14F-4D97-AF65-F5344CB8AC3E}">
        <p14:creationId xmlns:p14="http://schemas.microsoft.com/office/powerpoint/2010/main" val="190141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EB6D73-AD8F-4A0A-BA03-97FC4DD5F5DA}" type="datetimeFigureOut">
              <a:rPr lang="en-US" smtClean="0"/>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AA11A-CA44-4F61-8551-5F230397F697}" type="slidenum">
              <a:rPr lang="en-US" smtClean="0"/>
              <a:t>‹#›</a:t>
            </a:fld>
            <a:endParaRPr lang="en-US"/>
          </a:p>
        </p:txBody>
      </p:sp>
    </p:spTree>
    <p:extLst>
      <p:ext uri="{BB962C8B-B14F-4D97-AF65-F5344CB8AC3E}">
        <p14:creationId xmlns:p14="http://schemas.microsoft.com/office/powerpoint/2010/main" val="232671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EB6D73-AD8F-4A0A-BA03-97FC4DD5F5DA}" type="datetimeFigureOut">
              <a:rPr lang="en-US" smtClean="0"/>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AA11A-CA44-4F61-8551-5F230397F697}" type="slidenum">
              <a:rPr lang="en-US" smtClean="0"/>
              <a:t>‹#›</a:t>
            </a:fld>
            <a:endParaRPr lang="en-US"/>
          </a:p>
        </p:txBody>
      </p:sp>
    </p:spTree>
    <p:extLst>
      <p:ext uri="{BB962C8B-B14F-4D97-AF65-F5344CB8AC3E}">
        <p14:creationId xmlns:p14="http://schemas.microsoft.com/office/powerpoint/2010/main" val="382908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EB6D73-AD8F-4A0A-BA03-97FC4DD5F5DA}" type="datetimeFigureOut">
              <a:rPr lang="en-US" smtClean="0"/>
              <a:t>3/30/2012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AA11A-CA44-4F61-8551-5F230397F697}" type="slidenum">
              <a:rPr lang="en-US" smtClean="0"/>
              <a:t>‹#›</a:t>
            </a:fld>
            <a:endParaRPr lang="en-US"/>
          </a:p>
        </p:txBody>
      </p:sp>
    </p:spTree>
    <p:extLst>
      <p:ext uri="{BB962C8B-B14F-4D97-AF65-F5344CB8AC3E}">
        <p14:creationId xmlns:p14="http://schemas.microsoft.com/office/powerpoint/2010/main" val="32214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EB6D73-AD8F-4A0A-BA03-97FC4DD5F5DA}" type="datetimeFigureOut">
              <a:rPr lang="en-US" smtClean="0"/>
              <a:t>3/30/2012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AA11A-CA44-4F61-8551-5F230397F697}" type="slidenum">
              <a:rPr lang="en-US" smtClean="0"/>
              <a:t>‹#›</a:t>
            </a:fld>
            <a:endParaRPr lang="en-US"/>
          </a:p>
        </p:txBody>
      </p:sp>
    </p:spTree>
    <p:extLst>
      <p:ext uri="{BB962C8B-B14F-4D97-AF65-F5344CB8AC3E}">
        <p14:creationId xmlns:p14="http://schemas.microsoft.com/office/powerpoint/2010/main" val="303947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B6D73-AD8F-4A0A-BA03-97FC4DD5F5DA}" type="datetimeFigureOut">
              <a:rPr lang="en-US" smtClean="0"/>
              <a:t>3/30/2012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AA11A-CA44-4F61-8551-5F230397F697}" type="slidenum">
              <a:rPr lang="en-US" smtClean="0"/>
              <a:t>‹#›</a:t>
            </a:fld>
            <a:endParaRPr lang="en-US"/>
          </a:p>
        </p:txBody>
      </p:sp>
    </p:spTree>
    <p:extLst>
      <p:ext uri="{BB962C8B-B14F-4D97-AF65-F5344CB8AC3E}">
        <p14:creationId xmlns:p14="http://schemas.microsoft.com/office/powerpoint/2010/main" val="155385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B6D73-AD8F-4A0A-BA03-97FC4DD5F5DA}" type="datetimeFigureOut">
              <a:rPr lang="en-US" smtClean="0"/>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AA11A-CA44-4F61-8551-5F230397F697}" type="slidenum">
              <a:rPr lang="en-US" smtClean="0"/>
              <a:t>‹#›</a:t>
            </a:fld>
            <a:endParaRPr lang="en-US"/>
          </a:p>
        </p:txBody>
      </p:sp>
    </p:spTree>
    <p:extLst>
      <p:ext uri="{BB962C8B-B14F-4D97-AF65-F5344CB8AC3E}">
        <p14:creationId xmlns:p14="http://schemas.microsoft.com/office/powerpoint/2010/main" val="366842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B6D73-AD8F-4A0A-BA03-97FC4DD5F5DA}" type="datetimeFigureOut">
              <a:rPr lang="en-US" smtClean="0"/>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AA11A-CA44-4F61-8551-5F230397F697}" type="slidenum">
              <a:rPr lang="en-US" smtClean="0"/>
              <a:t>‹#›</a:t>
            </a:fld>
            <a:endParaRPr lang="en-US"/>
          </a:p>
        </p:txBody>
      </p:sp>
    </p:spTree>
    <p:extLst>
      <p:ext uri="{BB962C8B-B14F-4D97-AF65-F5344CB8AC3E}">
        <p14:creationId xmlns:p14="http://schemas.microsoft.com/office/powerpoint/2010/main" val="279329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B6D73-AD8F-4A0A-BA03-97FC4DD5F5DA}" type="datetimeFigureOut">
              <a:rPr lang="en-US" smtClean="0"/>
              <a:t>3/30/2012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AA11A-CA44-4F61-8551-5F230397F697}" type="slidenum">
              <a:rPr lang="en-US" smtClean="0"/>
              <a:t>‹#›</a:t>
            </a:fld>
            <a:endParaRPr lang="en-US"/>
          </a:p>
        </p:txBody>
      </p:sp>
    </p:spTree>
    <p:extLst>
      <p:ext uri="{BB962C8B-B14F-4D97-AF65-F5344CB8AC3E}">
        <p14:creationId xmlns:p14="http://schemas.microsoft.com/office/powerpoint/2010/main" val="3768581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normAutofit/>
          </a:bodyPr>
          <a:lstStyle/>
          <a:p>
            <a:r>
              <a:rPr lang="en-US" dirty="0" smtClean="0"/>
              <a:t>Synthetic Satellite Discontinuity Tests</a:t>
            </a:r>
            <a:br>
              <a:rPr lang="en-US" dirty="0" smtClean="0"/>
            </a:br>
            <a:endParaRPr lang="en-US" dirty="0"/>
          </a:p>
        </p:txBody>
      </p:sp>
      <p:sp>
        <p:nvSpPr>
          <p:cNvPr id="3" name="Subtitle 2"/>
          <p:cNvSpPr>
            <a:spLocks noGrp="1"/>
          </p:cNvSpPr>
          <p:nvPr>
            <p:ph type="subTitle" idx="1"/>
          </p:nvPr>
        </p:nvSpPr>
        <p:spPr/>
        <p:txBody>
          <a:bodyPr/>
          <a:lstStyle/>
          <a:p>
            <a:r>
              <a:rPr lang="en-US" dirty="0" smtClean="0"/>
              <a:t>Katia 12L 2011090100</a:t>
            </a:r>
          </a:p>
          <a:p>
            <a:r>
              <a:rPr lang="en-US" dirty="0" smtClean="0"/>
              <a:t>Igor 11L 2010090812</a:t>
            </a:r>
            <a:endParaRPr lang="en-US" dirty="0"/>
          </a:p>
        </p:txBody>
      </p:sp>
    </p:spTree>
    <p:extLst>
      <p:ext uri="{BB962C8B-B14F-4D97-AF65-F5344CB8AC3E}">
        <p14:creationId xmlns:p14="http://schemas.microsoft.com/office/powerpoint/2010/main" val="69990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0" y="1981200"/>
            <a:ext cx="2910840" cy="2514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7800" y="152400"/>
            <a:ext cx="4038600" cy="369332"/>
          </a:xfrm>
          <a:prstGeom prst="rect">
            <a:avLst/>
          </a:prstGeom>
          <a:noFill/>
        </p:spPr>
        <p:txBody>
          <a:bodyPr wrap="square" rtlCol="0">
            <a:spAutoFit/>
          </a:bodyPr>
          <a:lstStyle/>
          <a:p>
            <a:pPr algn="ctr"/>
            <a:r>
              <a:rPr lang="en-US" dirty="0" smtClean="0"/>
              <a:t>With 3 km nest: Channel 4 IR</a:t>
            </a:r>
            <a:endParaRPr lang="en-US" dirty="0"/>
          </a:p>
        </p:txBody>
      </p:sp>
      <p:sp>
        <p:nvSpPr>
          <p:cNvPr id="5" name="TextBox 4"/>
          <p:cNvSpPr txBox="1"/>
          <p:nvPr/>
        </p:nvSpPr>
        <p:spPr>
          <a:xfrm>
            <a:off x="0" y="5682772"/>
            <a:ext cx="9144000" cy="369332"/>
          </a:xfrm>
          <a:prstGeom prst="rect">
            <a:avLst/>
          </a:prstGeom>
          <a:noFill/>
        </p:spPr>
        <p:txBody>
          <a:bodyPr wrap="square" rtlCol="0">
            <a:spAutoFit/>
          </a:bodyPr>
          <a:lstStyle/>
          <a:p>
            <a:r>
              <a:rPr lang="en-US" dirty="0" smtClean="0"/>
              <a:t>Another example, d03 for Igor</a:t>
            </a:r>
            <a:endParaRPr lang="en-US" dirty="0"/>
          </a:p>
        </p:txBody>
      </p:sp>
    </p:spTree>
    <p:extLst>
      <p:ext uri="{BB962C8B-B14F-4D97-AF65-F5344CB8AC3E}">
        <p14:creationId xmlns:p14="http://schemas.microsoft.com/office/powerpoint/2010/main" val="315183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0" y="1981200"/>
            <a:ext cx="2910840" cy="2514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7800" y="152400"/>
            <a:ext cx="4038600" cy="369332"/>
          </a:xfrm>
          <a:prstGeom prst="rect">
            <a:avLst/>
          </a:prstGeom>
          <a:noFill/>
        </p:spPr>
        <p:txBody>
          <a:bodyPr wrap="square" rtlCol="0">
            <a:spAutoFit/>
          </a:bodyPr>
          <a:lstStyle/>
          <a:p>
            <a:pPr algn="ctr"/>
            <a:r>
              <a:rPr lang="en-US" dirty="0" smtClean="0"/>
              <a:t>3km nest removed: Channel 4 IR</a:t>
            </a:r>
            <a:endParaRPr lang="en-US" dirty="0"/>
          </a:p>
        </p:txBody>
      </p:sp>
      <p:sp>
        <p:nvSpPr>
          <p:cNvPr id="5" name="TextBox 4"/>
          <p:cNvSpPr txBox="1"/>
          <p:nvPr/>
        </p:nvSpPr>
        <p:spPr>
          <a:xfrm>
            <a:off x="0" y="5682772"/>
            <a:ext cx="9144000" cy="369332"/>
          </a:xfrm>
          <a:prstGeom prst="rect">
            <a:avLst/>
          </a:prstGeom>
          <a:noFill/>
        </p:spPr>
        <p:txBody>
          <a:bodyPr wrap="square" rtlCol="0">
            <a:spAutoFit/>
          </a:bodyPr>
          <a:lstStyle/>
          <a:p>
            <a:r>
              <a:rPr lang="en-US" dirty="0" smtClean="0"/>
              <a:t>Another example, d03 removed for Igor</a:t>
            </a:r>
            <a:endParaRPr lang="en-US" dirty="0"/>
          </a:p>
        </p:txBody>
      </p:sp>
    </p:spTree>
    <p:extLst>
      <p:ext uri="{BB962C8B-B14F-4D97-AF65-F5344CB8AC3E}">
        <p14:creationId xmlns:p14="http://schemas.microsoft.com/office/powerpoint/2010/main" val="315183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65960" y="2011680"/>
            <a:ext cx="2990088" cy="24688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152400"/>
            <a:ext cx="4800600" cy="369332"/>
          </a:xfrm>
          <a:prstGeom prst="rect">
            <a:avLst/>
          </a:prstGeom>
          <a:noFill/>
        </p:spPr>
        <p:txBody>
          <a:bodyPr wrap="square" rtlCol="0">
            <a:spAutoFit/>
          </a:bodyPr>
          <a:lstStyle/>
          <a:p>
            <a:pPr algn="ctr"/>
            <a:r>
              <a:rPr lang="en-US" dirty="0" smtClean="0"/>
              <a:t>With 3 km nest: 37 GHz Horizontal Polarization</a:t>
            </a:r>
            <a:endParaRPr lang="en-US" dirty="0"/>
          </a:p>
        </p:txBody>
      </p:sp>
      <p:sp>
        <p:nvSpPr>
          <p:cNvPr id="7" name="TextBox 6"/>
          <p:cNvSpPr txBox="1"/>
          <p:nvPr/>
        </p:nvSpPr>
        <p:spPr>
          <a:xfrm>
            <a:off x="0" y="5682772"/>
            <a:ext cx="9144000" cy="1077218"/>
          </a:xfrm>
          <a:prstGeom prst="rect">
            <a:avLst/>
          </a:prstGeom>
          <a:noFill/>
        </p:spPr>
        <p:txBody>
          <a:bodyPr wrap="square" rtlCol="0">
            <a:spAutoFit/>
          </a:bodyPr>
          <a:lstStyle/>
          <a:p>
            <a:r>
              <a:rPr lang="en-US" sz="1600" dirty="0" smtClean="0"/>
              <a:t>The microwave is not as discontinuous.  There are probably a few reasons for this. Tropical cyclones often don’t have a strong microwave signal outside of nest, so there may not be as much opportunity for discontinuities.  Additionally, the GOES parameters are cloud-top based, while microwave looks at a large depth of the troposphere.  It is possible that the primary differences occur with cloud tops.</a:t>
            </a:r>
            <a:endParaRPr lang="en-US" sz="1600" dirty="0"/>
          </a:p>
        </p:txBody>
      </p:sp>
    </p:spTree>
    <p:extLst>
      <p:ext uri="{BB962C8B-B14F-4D97-AF65-F5344CB8AC3E}">
        <p14:creationId xmlns:p14="http://schemas.microsoft.com/office/powerpoint/2010/main" val="15392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65960" y="2011680"/>
            <a:ext cx="2990088" cy="24688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152400"/>
            <a:ext cx="5334000" cy="369332"/>
          </a:xfrm>
          <a:prstGeom prst="rect">
            <a:avLst/>
          </a:prstGeom>
          <a:noFill/>
        </p:spPr>
        <p:txBody>
          <a:bodyPr wrap="square" rtlCol="0">
            <a:spAutoFit/>
          </a:bodyPr>
          <a:lstStyle/>
          <a:p>
            <a:pPr algn="ctr"/>
            <a:r>
              <a:rPr lang="en-US" dirty="0" smtClean="0"/>
              <a:t>3 km nest removed: 37 GHz Horizontal Polarization</a:t>
            </a:r>
            <a:endParaRPr lang="en-US" dirty="0"/>
          </a:p>
        </p:txBody>
      </p:sp>
      <p:sp>
        <p:nvSpPr>
          <p:cNvPr id="8" name="TextBox 7"/>
          <p:cNvSpPr txBox="1"/>
          <p:nvPr/>
        </p:nvSpPr>
        <p:spPr>
          <a:xfrm>
            <a:off x="0" y="5682772"/>
            <a:ext cx="9144000" cy="830997"/>
          </a:xfrm>
          <a:prstGeom prst="rect">
            <a:avLst/>
          </a:prstGeom>
          <a:noFill/>
        </p:spPr>
        <p:txBody>
          <a:bodyPr wrap="square" rtlCol="0">
            <a:spAutoFit/>
          </a:bodyPr>
          <a:lstStyle/>
          <a:p>
            <a:r>
              <a:rPr lang="en-US" sz="1600" dirty="0" smtClean="0"/>
              <a:t>Some differences are still present.  Some of this is almost certainly related to resolution.  That said, within the nest there is still some discrepancy as to what the low/mid level cloud and precipitation field should look like, especially along the eastern boundary of where d03 would be located.</a:t>
            </a:r>
            <a:endParaRPr lang="en-US" sz="1600" dirty="0"/>
          </a:p>
        </p:txBody>
      </p:sp>
    </p:spTree>
    <p:extLst>
      <p:ext uri="{BB962C8B-B14F-4D97-AF65-F5344CB8AC3E}">
        <p14:creationId xmlns:p14="http://schemas.microsoft.com/office/powerpoint/2010/main" val="1510798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0" y="1981200"/>
            <a:ext cx="2910840" cy="2514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52400"/>
            <a:ext cx="4800600" cy="369332"/>
          </a:xfrm>
          <a:prstGeom prst="rect">
            <a:avLst/>
          </a:prstGeom>
          <a:noFill/>
        </p:spPr>
        <p:txBody>
          <a:bodyPr wrap="square" rtlCol="0">
            <a:spAutoFit/>
          </a:bodyPr>
          <a:lstStyle/>
          <a:p>
            <a:pPr algn="ctr"/>
            <a:r>
              <a:rPr lang="en-US" dirty="0" smtClean="0"/>
              <a:t>With 3 km nest: 37 GHz Horizontal Polarization</a:t>
            </a:r>
            <a:endParaRPr lang="en-US" dirty="0"/>
          </a:p>
        </p:txBody>
      </p:sp>
      <p:sp>
        <p:nvSpPr>
          <p:cNvPr id="6" name="TextBox 5"/>
          <p:cNvSpPr txBox="1"/>
          <p:nvPr/>
        </p:nvSpPr>
        <p:spPr>
          <a:xfrm>
            <a:off x="0" y="5682772"/>
            <a:ext cx="9144000" cy="584775"/>
          </a:xfrm>
          <a:prstGeom prst="rect">
            <a:avLst/>
          </a:prstGeom>
          <a:noFill/>
        </p:spPr>
        <p:txBody>
          <a:bodyPr wrap="square" rtlCol="0">
            <a:spAutoFit/>
          </a:bodyPr>
          <a:lstStyle/>
          <a:p>
            <a:r>
              <a:rPr lang="en-US" sz="1600" dirty="0" smtClean="0"/>
              <a:t>The microwave for Igor shows a similar story.  Some discontinuity is present, however it is not nearly as obvious as the GOES imagery.</a:t>
            </a:r>
            <a:endParaRPr lang="en-US" sz="1600" dirty="0"/>
          </a:p>
        </p:txBody>
      </p:sp>
    </p:spTree>
    <p:extLst>
      <p:ext uri="{BB962C8B-B14F-4D97-AF65-F5344CB8AC3E}">
        <p14:creationId xmlns:p14="http://schemas.microsoft.com/office/powerpoint/2010/main" val="3151834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0" y="1981200"/>
            <a:ext cx="2910840" cy="2514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152400"/>
            <a:ext cx="5334000" cy="369332"/>
          </a:xfrm>
          <a:prstGeom prst="rect">
            <a:avLst/>
          </a:prstGeom>
          <a:noFill/>
        </p:spPr>
        <p:txBody>
          <a:bodyPr wrap="square" rtlCol="0">
            <a:spAutoFit/>
          </a:bodyPr>
          <a:lstStyle/>
          <a:p>
            <a:pPr algn="ctr"/>
            <a:r>
              <a:rPr lang="en-US" dirty="0" smtClean="0"/>
              <a:t>3 km nest removed: 37 GHz Horizontal Polarization</a:t>
            </a:r>
            <a:endParaRPr lang="en-US" dirty="0"/>
          </a:p>
        </p:txBody>
      </p:sp>
      <p:sp>
        <p:nvSpPr>
          <p:cNvPr id="5" name="TextBox 4"/>
          <p:cNvSpPr txBox="1"/>
          <p:nvPr/>
        </p:nvSpPr>
        <p:spPr>
          <a:xfrm>
            <a:off x="0" y="5682772"/>
            <a:ext cx="9144000" cy="584775"/>
          </a:xfrm>
          <a:prstGeom prst="rect">
            <a:avLst/>
          </a:prstGeom>
          <a:noFill/>
        </p:spPr>
        <p:txBody>
          <a:bodyPr wrap="square" rtlCol="0">
            <a:spAutoFit/>
          </a:bodyPr>
          <a:lstStyle/>
          <a:p>
            <a:r>
              <a:rPr lang="en-US" sz="1600" dirty="0" smtClean="0"/>
              <a:t>Again, differences in the d03 region are heavily influenced by resolution differences.   That said, resolution likely can not account for all of the differences by itself.</a:t>
            </a:r>
            <a:endParaRPr lang="en-US" sz="1600" dirty="0"/>
          </a:p>
        </p:txBody>
      </p:sp>
    </p:spTree>
    <p:extLst>
      <p:ext uri="{BB962C8B-B14F-4D97-AF65-F5344CB8AC3E}">
        <p14:creationId xmlns:p14="http://schemas.microsoft.com/office/powerpoint/2010/main" val="3151834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65960" y="2011680"/>
            <a:ext cx="2990088" cy="24688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52400"/>
            <a:ext cx="4800600" cy="369332"/>
          </a:xfrm>
          <a:prstGeom prst="rect">
            <a:avLst/>
          </a:prstGeom>
          <a:noFill/>
        </p:spPr>
        <p:txBody>
          <a:bodyPr wrap="square" rtlCol="0">
            <a:spAutoFit/>
          </a:bodyPr>
          <a:lstStyle/>
          <a:p>
            <a:pPr algn="ctr"/>
            <a:r>
              <a:rPr lang="en-US" dirty="0" smtClean="0"/>
              <a:t>With 3 km nest: 91 GHz Horizontal Polarization</a:t>
            </a:r>
            <a:endParaRPr lang="en-US" dirty="0"/>
          </a:p>
        </p:txBody>
      </p:sp>
      <p:sp>
        <p:nvSpPr>
          <p:cNvPr id="5" name="TextBox 4"/>
          <p:cNvSpPr txBox="1"/>
          <p:nvPr/>
        </p:nvSpPr>
        <p:spPr>
          <a:xfrm>
            <a:off x="0" y="5582790"/>
            <a:ext cx="9144000" cy="1323439"/>
          </a:xfrm>
          <a:prstGeom prst="rect">
            <a:avLst/>
          </a:prstGeom>
          <a:noFill/>
        </p:spPr>
        <p:txBody>
          <a:bodyPr wrap="square" rtlCol="0">
            <a:spAutoFit/>
          </a:bodyPr>
          <a:lstStyle/>
          <a:p>
            <a:r>
              <a:rPr lang="en-US" sz="1550" dirty="0" smtClean="0"/>
              <a:t>Finally, the 91GHz field shows very little in the way of discontinuities.  The 91GHz channel is going to be responsive to deep convection, so this is not surprising since deep convection will typically primarily occur within a few degrees of the center.   It will be interesting to see what happens in a case where a tropical cyclone is interacting with some other feature, like a front, which also has its own deep convection. A very large storm could also show some discontinuities in the 91GHz imagery.</a:t>
            </a:r>
            <a:endParaRPr lang="en-US" sz="1550" dirty="0"/>
          </a:p>
        </p:txBody>
      </p:sp>
    </p:spTree>
    <p:extLst>
      <p:ext uri="{BB962C8B-B14F-4D97-AF65-F5344CB8AC3E}">
        <p14:creationId xmlns:p14="http://schemas.microsoft.com/office/powerpoint/2010/main" val="3151834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65960" y="2011680"/>
            <a:ext cx="2990088" cy="24688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152400"/>
            <a:ext cx="5334000" cy="369332"/>
          </a:xfrm>
          <a:prstGeom prst="rect">
            <a:avLst/>
          </a:prstGeom>
          <a:noFill/>
        </p:spPr>
        <p:txBody>
          <a:bodyPr wrap="square" rtlCol="0">
            <a:spAutoFit/>
          </a:bodyPr>
          <a:lstStyle/>
          <a:p>
            <a:pPr algn="ctr"/>
            <a:r>
              <a:rPr lang="en-US" dirty="0" smtClean="0"/>
              <a:t>3 km nest removed: 91 GHz Horizontal Polarization</a:t>
            </a:r>
            <a:endParaRPr lang="en-US" dirty="0"/>
          </a:p>
        </p:txBody>
      </p:sp>
      <p:sp>
        <p:nvSpPr>
          <p:cNvPr id="5" name="TextBox 4"/>
          <p:cNvSpPr txBox="1"/>
          <p:nvPr/>
        </p:nvSpPr>
        <p:spPr>
          <a:xfrm>
            <a:off x="0" y="5682772"/>
            <a:ext cx="9144000" cy="338554"/>
          </a:xfrm>
          <a:prstGeom prst="rect">
            <a:avLst/>
          </a:prstGeom>
          <a:noFill/>
        </p:spPr>
        <p:txBody>
          <a:bodyPr wrap="square" rtlCol="0">
            <a:spAutoFit/>
          </a:bodyPr>
          <a:lstStyle/>
          <a:p>
            <a:r>
              <a:rPr lang="en-US" sz="1600" dirty="0" smtClean="0"/>
              <a:t>Looks almost the same, just with a lower resolution.</a:t>
            </a:r>
            <a:endParaRPr lang="en-US" sz="1600" dirty="0"/>
          </a:p>
        </p:txBody>
      </p:sp>
    </p:spTree>
    <p:extLst>
      <p:ext uri="{BB962C8B-B14F-4D97-AF65-F5344CB8AC3E}">
        <p14:creationId xmlns:p14="http://schemas.microsoft.com/office/powerpoint/2010/main" val="3151834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47800" y="152400"/>
            <a:ext cx="4038600" cy="369332"/>
          </a:xfrm>
          <a:prstGeom prst="rect">
            <a:avLst/>
          </a:prstGeom>
          <a:noFill/>
        </p:spPr>
        <p:txBody>
          <a:bodyPr wrap="square" rtlCol="0">
            <a:spAutoFit/>
          </a:bodyPr>
          <a:lstStyle/>
          <a:p>
            <a:pPr algn="ctr"/>
            <a:r>
              <a:rPr lang="en-US" dirty="0" smtClean="0"/>
              <a:t>37 GHz Color Composite: nest</a:t>
            </a:r>
            <a:endParaRPr lang="en-US" dirty="0"/>
          </a:p>
        </p:txBody>
      </p:sp>
      <p:sp>
        <p:nvSpPr>
          <p:cNvPr id="4" name="TextBox 3"/>
          <p:cNvSpPr txBox="1"/>
          <p:nvPr/>
        </p:nvSpPr>
        <p:spPr>
          <a:xfrm>
            <a:off x="0" y="5682772"/>
            <a:ext cx="9144000" cy="1046440"/>
          </a:xfrm>
          <a:prstGeom prst="rect">
            <a:avLst/>
          </a:prstGeom>
          <a:noFill/>
        </p:spPr>
        <p:txBody>
          <a:bodyPr wrap="square" rtlCol="0">
            <a:spAutoFit/>
          </a:bodyPr>
          <a:lstStyle/>
          <a:p>
            <a:r>
              <a:rPr lang="en-US" sz="1550" dirty="0" smtClean="0"/>
              <a:t>One possible solution for solving the discontinuity issue is through the use of microwave color composites.  The 91GHz and 37GHz composites are very consistent between the 3km and 9km domains.  The color composites are not as sensitive to some of the minor differences between the domains, resulting in very similar structures.  The only obvious difference between the d03 and d02 versions of the next few images is the resolution. </a:t>
            </a:r>
            <a:endParaRPr lang="en-US" sz="1550" dirty="0"/>
          </a:p>
        </p:txBody>
      </p:sp>
    </p:spTree>
    <p:extLst>
      <p:ext uri="{BB962C8B-B14F-4D97-AF65-F5344CB8AC3E}">
        <p14:creationId xmlns:p14="http://schemas.microsoft.com/office/powerpoint/2010/main" val="3151834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47800" y="152400"/>
            <a:ext cx="4038600" cy="369332"/>
          </a:xfrm>
          <a:prstGeom prst="rect">
            <a:avLst/>
          </a:prstGeom>
          <a:noFill/>
        </p:spPr>
        <p:txBody>
          <a:bodyPr wrap="square" rtlCol="0">
            <a:spAutoFit/>
          </a:bodyPr>
          <a:lstStyle/>
          <a:p>
            <a:pPr algn="ctr"/>
            <a:r>
              <a:rPr lang="en-US" dirty="0" smtClean="0"/>
              <a:t>37 GHz Color Composite: nest removed</a:t>
            </a:r>
            <a:endParaRPr lang="en-US" dirty="0"/>
          </a:p>
        </p:txBody>
      </p:sp>
    </p:spTree>
    <p:extLst>
      <p:ext uri="{BB962C8B-B14F-4D97-AF65-F5344CB8AC3E}">
        <p14:creationId xmlns:p14="http://schemas.microsoft.com/office/powerpoint/2010/main" val="315183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lnSpcReduction="10000"/>
          </a:bodyPr>
          <a:lstStyle/>
          <a:p>
            <a:r>
              <a:rPr lang="en-US" dirty="0" smtClean="0"/>
              <a:t>For images with 3km nest included:</a:t>
            </a:r>
          </a:p>
          <a:p>
            <a:pPr lvl="1"/>
            <a:r>
              <a:rPr lang="en-US" dirty="0" smtClean="0"/>
              <a:t>3km grid (d03) is plotted on top of the combined domain</a:t>
            </a:r>
          </a:p>
          <a:p>
            <a:pPr lvl="2"/>
            <a:r>
              <a:rPr lang="en-US" dirty="0" smtClean="0"/>
              <a:t>Note: If you plot only the combined domain, it looks almost the same, only the resolution changes, resulting in minor differences</a:t>
            </a:r>
          </a:p>
          <a:p>
            <a:pPr marL="914400" lvl="2" indent="0">
              <a:buNone/>
            </a:pPr>
            <a:endParaRPr lang="en-US" dirty="0" smtClean="0"/>
          </a:p>
          <a:p>
            <a:r>
              <a:rPr lang="en-US" dirty="0" smtClean="0"/>
              <a:t>For images with no 3km nest:</a:t>
            </a:r>
          </a:p>
          <a:p>
            <a:pPr lvl="1"/>
            <a:r>
              <a:rPr lang="en-US" dirty="0" smtClean="0"/>
              <a:t>9km grid (d02) is plotted by itself (intermediate nest)</a:t>
            </a:r>
          </a:p>
          <a:p>
            <a:pPr marL="457200" lvl="1" indent="0">
              <a:buNone/>
            </a:pPr>
            <a:endParaRPr lang="en-US" dirty="0"/>
          </a:p>
          <a:p>
            <a:r>
              <a:rPr lang="en-US" dirty="0" smtClean="0"/>
              <a:t>“Before and after” images are always from the same run of the model</a:t>
            </a:r>
            <a:endParaRPr lang="en-US" dirty="0"/>
          </a:p>
        </p:txBody>
      </p:sp>
    </p:spTree>
    <p:extLst>
      <p:ext uri="{BB962C8B-B14F-4D97-AF65-F5344CB8AC3E}">
        <p14:creationId xmlns:p14="http://schemas.microsoft.com/office/powerpoint/2010/main" val="393727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47800" y="152400"/>
            <a:ext cx="4038600" cy="369332"/>
          </a:xfrm>
          <a:prstGeom prst="rect">
            <a:avLst/>
          </a:prstGeom>
          <a:noFill/>
        </p:spPr>
        <p:txBody>
          <a:bodyPr wrap="square" rtlCol="0">
            <a:spAutoFit/>
          </a:bodyPr>
          <a:lstStyle/>
          <a:p>
            <a:pPr algn="ctr"/>
            <a:r>
              <a:rPr lang="en-US" dirty="0" smtClean="0"/>
              <a:t>37 GHz Color Composite: nest</a:t>
            </a:r>
            <a:endParaRPr lang="en-US" dirty="0"/>
          </a:p>
        </p:txBody>
      </p:sp>
    </p:spTree>
    <p:extLst>
      <p:ext uri="{BB962C8B-B14F-4D97-AF65-F5344CB8AC3E}">
        <p14:creationId xmlns:p14="http://schemas.microsoft.com/office/powerpoint/2010/main" val="3151834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47800" y="152400"/>
            <a:ext cx="4038600" cy="369332"/>
          </a:xfrm>
          <a:prstGeom prst="rect">
            <a:avLst/>
          </a:prstGeom>
          <a:noFill/>
        </p:spPr>
        <p:txBody>
          <a:bodyPr wrap="square" rtlCol="0">
            <a:spAutoFit/>
          </a:bodyPr>
          <a:lstStyle/>
          <a:p>
            <a:pPr algn="ctr"/>
            <a:r>
              <a:rPr lang="en-US" dirty="0" smtClean="0"/>
              <a:t>37 GHz Color Composite: nest removed</a:t>
            </a:r>
            <a:endParaRPr lang="en-US" dirty="0"/>
          </a:p>
        </p:txBody>
      </p:sp>
    </p:spTree>
    <p:extLst>
      <p:ext uri="{BB962C8B-B14F-4D97-AF65-F5344CB8AC3E}">
        <p14:creationId xmlns:p14="http://schemas.microsoft.com/office/powerpoint/2010/main" val="315183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47800" y="152400"/>
            <a:ext cx="4038600" cy="369332"/>
          </a:xfrm>
          <a:prstGeom prst="rect">
            <a:avLst/>
          </a:prstGeom>
          <a:noFill/>
        </p:spPr>
        <p:txBody>
          <a:bodyPr wrap="square" rtlCol="0">
            <a:spAutoFit/>
          </a:bodyPr>
          <a:lstStyle/>
          <a:p>
            <a:pPr algn="ctr"/>
            <a:r>
              <a:rPr lang="en-US" dirty="0" smtClean="0"/>
              <a:t>91 GHz Color Composite: nest</a:t>
            </a:r>
            <a:endParaRPr lang="en-US" dirty="0"/>
          </a:p>
        </p:txBody>
      </p:sp>
      <p:sp>
        <p:nvSpPr>
          <p:cNvPr id="4" name="TextBox 3"/>
          <p:cNvSpPr txBox="1"/>
          <p:nvPr/>
        </p:nvSpPr>
        <p:spPr>
          <a:xfrm>
            <a:off x="0" y="5682772"/>
            <a:ext cx="9144000" cy="330860"/>
          </a:xfrm>
          <a:prstGeom prst="rect">
            <a:avLst/>
          </a:prstGeom>
          <a:noFill/>
        </p:spPr>
        <p:txBody>
          <a:bodyPr wrap="square" rtlCol="0">
            <a:spAutoFit/>
          </a:bodyPr>
          <a:lstStyle/>
          <a:p>
            <a:r>
              <a:rPr lang="en-US" sz="1550" dirty="0" smtClean="0"/>
              <a:t>The same is true for the 91GHz channel.  The color composites are not as sensitive to the differences.</a:t>
            </a:r>
            <a:endParaRPr lang="en-US" sz="1550" dirty="0"/>
          </a:p>
        </p:txBody>
      </p:sp>
    </p:spTree>
    <p:extLst>
      <p:ext uri="{BB962C8B-B14F-4D97-AF65-F5344CB8AC3E}">
        <p14:creationId xmlns:p14="http://schemas.microsoft.com/office/powerpoint/2010/main" val="3151834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47800" y="152400"/>
            <a:ext cx="4038600" cy="369332"/>
          </a:xfrm>
          <a:prstGeom prst="rect">
            <a:avLst/>
          </a:prstGeom>
          <a:noFill/>
        </p:spPr>
        <p:txBody>
          <a:bodyPr wrap="square" rtlCol="0">
            <a:spAutoFit/>
          </a:bodyPr>
          <a:lstStyle/>
          <a:p>
            <a:pPr algn="ctr"/>
            <a:r>
              <a:rPr lang="en-US" dirty="0" smtClean="0"/>
              <a:t>91 GHz Color Composite: nest removed</a:t>
            </a:r>
            <a:endParaRPr lang="en-US" dirty="0"/>
          </a:p>
        </p:txBody>
      </p:sp>
    </p:spTree>
    <p:extLst>
      <p:ext uri="{BB962C8B-B14F-4D97-AF65-F5344CB8AC3E}">
        <p14:creationId xmlns:p14="http://schemas.microsoft.com/office/powerpoint/2010/main" val="3151834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The next set of slides show examples from reruns of the Katia and Igor forecasts.  </a:t>
            </a:r>
          </a:p>
          <a:p>
            <a:r>
              <a:rPr lang="en-US" dirty="0" smtClean="0"/>
              <a:t>Two experiments were computed.</a:t>
            </a:r>
          </a:p>
          <a:p>
            <a:pPr lvl="1"/>
            <a:r>
              <a:rPr lang="en-US" dirty="0" smtClean="0"/>
              <a:t>One with SAS turned on in d03</a:t>
            </a:r>
          </a:p>
          <a:p>
            <a:pPr lvl="1"/>
            <a:r>
              <a:rPr lang="en-US" dirty="0" smtClean="0"/>
              <a:t>One with a 15s physics time step used</a:t>
            </a:r>
          </a:p>
          <a:p>
            <a:endParaRPr lang="en-US" dirty="0"/>
          </a:p>
          <a:p>
            <a:r>
              <a:rPr lang="en-US" dirty="0" smtClean="0"/>
              <a:t>For a given product, the first slide includes the 3km nest (d03), the 2</a:t>
            </a:r>
            <a:r>
              <a:rPr lang="en-US" baseline="30000" dirty="0" smtClean="0"/>
              <a:t>nd</a:t>
            </a:r>
            <a:r>
              <a:rPr lang="en-US" dirty="0" smtClean="0"/>
              <a:t> slide shows only the 9km domain (d02)</a:t>
            </a:r>
            <a:endParaRPr lang="en-US" dirty="0"/>
          </a:p>
        </p:txBody>
      </p:sp>
    </p:spTree>
    <p:extLst>
      <p:ext uri="{BB962C8B-B14F-4D97-AF65-F5344CB8AC3E}">
        <p14:creationId xmlns:p14="http://schemas.microsoft.com/office/powerpoint/2010/main" val="3560178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19200"/>
            <a:ext cx="8839200" cy="1470025"/>
          </a:xfrm>
        </p:spPr>
        <p:txBody>
          <a:bodyPr>
            <a:normAutofit fontScale="90000"/>
          </a:bodyPr>
          <a:lstStyle/>
          <a:p>
            <a:r>
              <a:rPr lang="en-US" dirty="0" smtClean="0"/>
              <a:t>Microphysics Tests</a:t>
            </a:r>
            <a:br>
              <a:rPr lang="en-US" dirty="0" smtClean="0"/>
            </a:br>
            <a:r>
              <a:rPr lang="en-US" dirty="0" smtClean="0"/>
              <a:t/>
            </a:r>
            <a:br>
              <a:rPr lang="en-US" dirty="0" smtClean="0"/>
            </a:br>
            <a:r>
              <a:rPr lang="en-US" dirty="0" smtClean="0"/>
              <a:t>Left: SAS turned on</a:t>
            </a:r>
            <a:br>
              <a:rPr lang="en-US" dirty="0" smtClean="0"/>
            </a:br>
            <a:r>
              <a:rPr lang="en-US" dirty="0" smtClean="0"/>
              <a:t>Right: 15s physics time-step</a:t>
            </a:r>
            <a:endParaRPr lang="en-US" dirty="0"/>
          </a:p>
        </p:txBody>
      </p:sp>
      <p:sp>
        <p:nvSpPr>
          <p:cNvPr id="3" name="Subtitle 2"/>
          <p:cNvSpPr>
            <a:spLocks noGrp="1"/>
          </p:cNvSpPr>
          <p:nvPr>
            <p:ph type="subTitle" idx="1"/>
          </p:nvPr>
        </p:nvSpPr>
        <p:spPr/>
        <p:txBody>
          <a:bodyPr/>
          <a:lstStyle/>
          <a:p>
            <a:r>
              <a:rPr lang="en-US" dirty="0" smtClean="0"/>
              <a:t>Igor 11L 2010090812</a:t>
            </a:r>
            <a:endParaRPr lang="en-US" dirty="0"/>
          </a:p>
        </p:txBody>
      </p:sp>
    </p:spTree>
    <p:extLst>
      <p:ext uri="{BB962C8B-B14F-4D97-AF65-F5344CB8AC3E}">
        <p14:creationId xmlns:p14="http://schemas.microsoft.com/office/powerpoint/2010/main" val="266389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With 3km nest: Water Vapor</a:t>
            </a:r>
            <a:endParaRPr lang="en-US"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303272"/>
            <a:ext cx="4495800" cy="34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11" name="TextBox 10"/>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Tree>
    <p:extLst>
      <p:ext uri="{BB962C8B-B14F-4D97-AF65-F5344CB8AC3E}">
        <p14:creationId xmlns:p14="http://schemas.microsoft.com/office/powerpoint/2010/main" val="574146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3km nest removed: Water Vapor</a:t>
            </a:r>
            <a:endParaRPr lang="en-US"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303272"/>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8" name="TextBox 7"/>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
        <p:nvSpPr>
          <p:cNvPr id="9" name="TextBox 8"/>
          <p:cNvSpPr txBox="1"/>
          <p:nvPr/>
        </p:nvSpPr>
        <p:spPr>
          <a:xfrm>
            <a:off x="152400" y="5410200"/>
            <a:ext cx="8839200" cy="1477328"/>
          </a:xfrm>
          <a:prstGeom prst="rect">
            <a:avLst/>
          </a:prstGeom>
          <a:noFill/>
        </p:spPr>
        <p:txBody>
          <a:bodyPr wrap="square" rtlCol="0">
            <a:spAutoFit/>
          </a:bodyPr>
          <a:lstStyle/>
          <a:p>
            <a:r>
              <a:rPr lang="en-US" dirty="0" smtClean="0"/>
              <a:t>The version with SAS turned on in d03 removes the discontinuity almost completely.  At certain times during the forecast, small discontinuities can still be seen, however overall the fields are essentially continuous.  On the other hand, the run with 15s physics calls still has the discontinuity.  In fact, the run with the 15-s physics time step is more intense than the control, but otherwise behaves very similarly.</a:t>
            </a:r>
            <a:endParaRPr lang="en-US" dirty="0"/>
          </a:p>
        </p:txBody>
      </p:sp>
    </p:spTree>
    <p:extLst>
      <p:ext uri="{BB962C8B-B14F-4D97-AF65-F5344CB8AC3E}">
        <p14:creationId xmlns:p14="http://schemas.microsoft.com/office/powerpoint/2010/main" val="3543263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With 3km nest:  Channel 4 IR</a:t>
            </a:r>
            <a:endParaRPr lang="en-US"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9" name="TextBox 8"/>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Tree>
    <p:extLst>
      <p:ext uri="{BB962C8B-B14F-4D97-AF65-F5344CB8AC3E}">
        <p14:creationId xmlns:p14="http://schemas.microsoft.com/office/powerpoint/2010/main" val="834818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3km nest removed: Channel 4 IR</a:t>
            </a:r>
            <a:endParaRPr lang="en-US"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9" name="TextBox 8"/>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
        <p:nvSpPr>
          <p:cNvPr id="10" name="TextBox 9"/>
          <p:cNvSpPr txBox="1"/>
          <p:nvPr/>
        </p:nvSpPr>
        <p:spPr>
          <a:xfrm>
            <a:off x="152400" y="5410200"/>
            <a:ext cx="8839200" cy="646331"/>
          </a:xfrm>
          <a:prstGeom prst="rect">
            <a:avLst/>
          </a:prstGeom>
          <a:noFill/>
        </p:spPr>
        <p:txBody>
          <a:bodyPr wrap="square" rtlCol="0">
            <a:spAutoFit/>
          </a:bodyPr>
          <a:lstStyle/>
          <a:p>
            <a:r>
              <a:rPr lang="en-US" dirty="0" smtClean="0"/>
              <a:t>Again, the version with SAS turned on in d03 has no discontinuity, while the version with 15-s physics calls still has one.</a:t>
            </a:r>
            <a:endParaRPr lang="en-US" dirty="0"/>
          </a:p>
        </p:txBody>
      </p:sp>
    </p:spTree>
    <p:extLst>
      <p:ext uri="{BB962C8B-B14F-4D97-AF65-F5344CB8AC3E}">
        <p14:creationId xmlns:p14="http://schemas.microsoft.com/office/powerpoint/2010/main" val="83481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normAutofit/>
          </a:bodyPr>
          <a:lstStyle/>
          <a:p>
            <a:r>
              <a:rPr lang="en-US" dirty="0" smtClean="0"/>
              <a:t>Samples of the discontinuity </a:t>
            </a:r>
            <a:br>
              <a:rPr lang="en-US" dirty="0" smtClean="0"/>
            </a:br>
            <a:r>
              <a:rPr lang="en-US" dirty="0" smtClean="0"/>
              <a:t>from H212</a:t>
            </a:r>
            <a:endParaRPr lang="en-US" dirty="0"/>
          </a:p>
        </p:txBody>
      </p:sp>
      <p:sp>
        <p:nvSpPr>
          <p:cNvPr id="3" name="Subtitle 2"/>
          <p:cNvSpPr>
            <a:spLocks noGrp="1"/>
          </p:cNvSpPr>
          <p:nvPr>
            <p:ph type="subTitle" idx="1"/>
          </p:nvPr>
        </p:nvSpPr>
        <p:spPr/>
        <p:txBody>
          <a:bodyPr/>
          <a:lstStyle/>
          <a:p>
            <a:r>
              <a:rPr lang="en-US" dirty="0" smtClean="0"/>
              <a:t>Katia 12L 2011090100</a:t>
            </a:r>
          </a:p>
          <a:p>
            <a:r>
              <a:rPr lang="en-US" dirty="0" smtClean="0"/>
              <a:t>Igor 11L 2010090812</a:t>
            </a:r>
            <a:endParaRPr lang="en-US" dirty="0"/>
          </a:p>
        </p:txBody>
      </p:sp>
    </p:spTree>
    <p:extLst>
      <p:ext uri="{BB962C8B-B14F-4D97-AF65-F5344CB8AC3E}">
        <p14:creationId xmlns:p14="http://schemas.microsoft.com/office/powerpoint/2010/main" val="2672520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With 3km nest: 37 GHz Horizontal Polarization</a:t>
            </a:r>
            <a:endParaRPr lang="en-US"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8" name="TextBox 7"/>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Tree>
    <p:extLst>
      <p:ext uri="{BB962C8B-B14F-4D97-AF65-F5344CB8AC3E}">
        <p14:creationId xmlns:p14="http://schemas.microsoft.com/office/powerpoint/2010/main" val="834818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km nest removed: 37 GHz Horizontal Polarization</a:t>
            </a:r>
            <a:endParaRPr lang="en-US" dirty="0"/>
          </a:p>
        </p:txBody>
      </p:sp>
      <p:pic>
        <p:nvPicPr>
          <p:cNvPr id="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8" name="TextBox 7"/>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
        <p:nvSpPr>
          <p:cNvPr id="9" name="TextBox 8"/>
          <p:cNvSpPr txBox="1"/>
          <p:nvPr/>
        </p:nvSpPr>
        <p:spPr>
          <a:xfrm>
            <a:off x="159913" y="5297272"/>
            <a:ext cx="8839200" cy="1600438"/>
          </a:xfrm>
          <a:prstGeom prst="rect">
            <a:avLst/>
          </a:prstGeom>
          <a:noFill/>
        </p:spPr>
        <p:txBody>
          <a:bodyPr wrap="square" rtlCol="0">
            <a:spAutoFit/>
          </a:bodyPr>
          <a:lstStyle/>
          <a:p>
            <a:r>
              <a:rPr lang="en-US" sz="1400" dirty="0" smtClean="0"/>
              <a:t>The SAS-turned-on run also is very continuous in the 37GHz microwave, while the 15s time-step physics still has discontinuities.  Interestingly, while the 15s physics calls has not removed the discontinuity, it has had a large impact on the structure of the storm.  In the control (see slide 14) </a:t>
            </a:r>
            <a:r>
              <a:rPr lang="en-US" sz="1400" dirty="0" err="1" smtClean="0"/>
              <a:t>rainbands</a:t>
            </a:r>
            <a:r>
              <a:rPr lang="en-US" sz="1400" dirty="0"/>
              <a:t> </a:t>
            </a:r>
            <a:r>
              <a:rPr lang="en-US" sz="1400" dirty="0" smtClean="0"/>
              <a:t>and thunderstorms appear somewhat smoothed.  In the 15-s version, these features are very pixilated.  It is almost as if the 15s </a:t>
            </a:r>
            <a:r>
              <a:rPr lang="en-US" sz="1400" dirty="0" err="1" smtClean="0"/>
              <a:t>timestep</a:t>
            </a:r>
            <a:r>
              <a:rPr lang="en-US" sz="1400" dirty="0" smtClean="0"/>
              <a:t> has unrealistically  reduced the size of convective elements, reducing them from several grid points to one or two.  On the contrary, the SAS run and the control seem more physically reasonable.  That said, it is difficult to determine which is more physically reasonable because observations of real TCs at 37GHz are typically at resolutions of 15-30km.</a:t>
            </a:r>
            <a:endParaRPr lang="en-US" sz="1400" dirty="0"/>
          </a:p>
        </p:txBody>
      </p:sp>
    </p:spTree>
    <p:extLst>
      <p:ext uri="{BB962C8B-B14F-4D97-AF65-F5344CB8AC3E}">
        <p14:creationId xmlns:p14="http://schemas.microsoft.com/office/powerpoint/2010/main" val="834818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With 3 km nest: 37 GHz Composite</a:t>
            </a:r>
            <a:endParaRPr lang="en-US" dirty="0"/>
          </a:p>
        </p:txBody>
      </p:sp>
      <p:pic>
        <p:nvPicPr>
          <p:cNvPr id="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11" name="TextBox 10"/>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Tree>
    <p:extLst>
      <p:ext uri="{BB962C8B-B14F-4D97-AF65-F5344CB8AC3E}">
        <p14:creationId xmlns:p14="http://schemas.microsoft.com/office/powerpoint/2010/main" val="834818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km nest removed: 37 GHz Composite</a:t>
            </a:r>
            <a:endParaRPr lang="en-US" dirty="0"/>
          </a:p>
        </p:txBody>
      </p:sp>
      <p:pic>
        <p:nvPicPr>
          <p:cNvPr id="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8" name="TextBox 7"/>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
        <p:nvSpPr>
          <p:cNvPr id="9" name="TextBox 8"/>
          <p:cNvSpPr txBox="1"/>
          <p:nvPr/>
        </p:nvSpPr>
        <p:spPr>
          <a:xfrm>
            <a:off x="152400" y="5410200"/>
            <a:ext cx="8839200" cy="923330"/>
          </a:xfrm>
          <a:prstGeom prst="rect">
            <a:avLst/>
          </a:prstGeom>
          <a:noFill/>
        </p:spPr>
        <p:txBody>
          <a:bodyPr wrap="square" rtlCol="0">
            <a:spAutoFit/>
          </a:bodyPr>
          <a:lstStyle/>
          <a:p>
            <a:r>
              <a:rPr lang="en-US" dirty="0" smtClean="0"/>
              <a:t>The 37GHz composite is again shown to be less sensitive to differences between the d02 and d03 microwave images.  Even the 15s physics call run is smoothed out in the composite, and appears relatively less pixilated.  </a:t>
            </a:r>
            <a:endParaRPr lang="en-US" dirty="0"/>
          </a:p>
        </p:txBody>
      </p:sp>
    </p:spTree>
    <p:extLst>
      <p:ext uri="{BB962C8B-B14F-4D97-AF65-F5344CB8AC3E}">
        <p14:creationId xmlns:p14="http://schemas.microsoft.com/office/powerpoint/2010/main" val="834818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19200"/>
            <a:ext cx="8839200" cy="1470025"/>
          </a:xfrm>
        </p:spPr>
        <p:txBody>
          <a:bodyPr>
            <a:normAutofit fontScale="90000"/>
          </a:bodyPr>
          <a:lstStyle/>
          <a:p>
            <a:r>
              <a:rPr lang="en-US" dirty="0" smtClean="0"/>
              <a:t>Microphysics Tests</a:t>
            </a:r>
            <a:br>
              <a:rPr lang="en-US" dirty="0" smtClean="0"/>
            </a:br>
            <a:r>
              <a:rPr lang="en-US" dirty="0" smtClean="0"/>
              <a:t/>
            </a:r>
            <a:br>
              <a:rPr lang="en-US" dirty="0" smtClean="0"/>
            </a:br>
            <a:r>
              <a:rPr lang="en-US" dirty="0" smtClean="0"/>
              <a:t>Left: SAS turned on</a:t>
            </a:r>
            <a:br>
              <a:rPr lang="en-US" dirty="0" smtClean="0"/>
            </a:br>
            <a:r>
              <a:rPr lang="en-US" dirty="0" smtClean="0"/>
              <a:t>Right: 15s physics time-step</a:t>
            </a:r>
            <a:endParaRPr lang="en-US" dirty="0"/>
          </a:p>
        </p:txBody>
      </p:sp>
      <p:sp>
        <p:nvSpPr>
          <p:cNvPr id="3" name="Subtitle 2"/>
          <p:cNvSpPr>
            <a:spLocks noGrp="1"/>
          </p:cNvSpPr>
          <p:nvPr>
            <p:ph type="subTitle" idx="1"/>
          </p:nvPr>
        </p:nvSpPr>
        <p:spPr/>
        <p:txBody>
          <a:bodyPr/>
          <a:lstStyle/>
          <a:p>
            <a:r>
              <a:rPr lang="en-US" dirty="0" smtClean="0"/>
              <a:t>Katia 12L 2011090100</a:t>
            </a:r>
            <a:endParaRPr lang="en-US" dirty="0"/>
          </a:p>
        </p:txBody>
      </p:sp>
    </p:spTree>
    <p:extLst>
      <p:ext uri="{BB962C8B-B14F-4D97-AF65-F5344CB8AC3E}">
        <p14:creationId xmlns:p14="http://schemas.microsoft.com/office/powerpoint/2010/main" val="4129865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3km nest: Water Vapor</a:t>
            </a:r>
            <a:endParaRPr lang="en-US" dirty="0"/>
          </a:p>
        </p:txBody>
      </p:sp>
      <p:pic>
        <p:nvPicPr>
          <p:cNvPr id="5" name="Picture 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303272"/>
            <a:ext cx="4495800" cy="34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9" name="TextBox 8"/>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Tree>
    <p:extLst>
      <p:ext uri="{BB962C8B-B14F-4D97-AF65-F5344CB8AC3E}">
        <p14:creationId xmlns:p14="http://schemas.microsoft.com/office/powerpoint/2010/main" val="1607084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3km nest removed: Water Vapor</a:t>
            </a:r>
            <a:endParaRPr lang="en-US" dirty="0"/>
          </a:p>
        </p:txBody>
      </p:sp>
      <p:pic>
        <p:nvPicPr>
          <p:cNvPr id="5" name="Picture 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9" name="TextBox 8"/>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
        <p:nvSpPr>
          <p:cNvPr id="10" name="TextBox 9"/>
          <p:cNvSpPr txBox="1"/>
          <p:nvPr/>
        </p:nvSpPr>
        <p:spPr>
          <a:xfrm>
            <a:off x="152400" y="5410200"/>
            <a:ext cx="8839200" cy="646331"/>
          </a:xfrm>
          <a:prstGeom prst="rect">
            <a:avLst/>
          </a:prstGeom>
          <a:noFill/>
        </p:spPr>
        <p:txBody>
          <a:bodyPr wrap="square" rtlCol="0">
            <a:spAutoFit/>
          </a:bodyPr>
          <a:lstStyle/>
          <a:p>
            <a:r>
              <a:rPr lang="en-US" dirty="0" smtClean="0"/>
              <a:t>The same results can be said about the Katia run.  The run with SAS turned on in d03 effectively removes the discontinuities, while the run with 15s physics calls does not.</a:t>
            </a:r>
            <a:endParaRPr lang="en-US" dirty="0"/>
          </a:p>
        </p:txBody>
      </p:sp>
    </p:spTree>
    <p:extLst>
      <p:ext uri="{BB962C8B-B14F-4D97-AF65-F5344CB8AC3E}">
        <p14:creationId xmlns:p14="http://schemas.microsoft.com/office/powerpoint/2010/main" val="4188510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3km nest:  Channel 4 IR</a:t>
            </a:r>
            <a:endParaRPr lang="en-US" dirty="0"/>
          </a:p>
        </p:txBody>
      </p:sp>
      <p:pic>
        <p:nvPicPr>
          <p:cNvPr id="5" name="Picture 1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11" name="TextBox 10"/>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Tree>
    <p:extLst>
      <p:ext uri="{BB962C8B-B14F-4D97-AF65-F5344CB8AC3E}">
        <p14:creationId xmlns:p14="http://schemas.microsoft.com/office/powerpoint/2010/main" val="4188510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3km nest removed: Channel 4 IR</a:t>
            </a:r>
            <a:endParaRPr lang="en-US" dirty="0"/>
          </a:p>
        </p:txBody>
      </p:sp>
      <p:pic>
        <p:nvPicPr>
          <p:cNvPr id="5" name="Picture 1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10" name="TextBox 9"/>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Tree>
    <p:extLst>
      <p:ext uri="{BB962C8B-B14F-4D97-AF65-F5344CB8AC3E}">
        <p14:creationId xmlns:p14="http://schemas.microsoft.com/office/powerpoint/2010/main" val="4188510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With 3km nest: 37 GHz Horizontal Polarization</a:t>
            </a:r>
            <a:endParaRPr lang="en-US" dirty="0"/>
          </a:p>
        </p:txBody>
      </p:sp>
      <p:pic>
        <p:nvPicPr>
          <p:cNvPr id="5" name="Picture 1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9" name="TextBox 8"/>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
        <p:nvSpPr>
          <p:cNvPr id="10" name="TextBox 9"/>
          <p:cNvSpPr txBox="1"/>
          <p:nvPr/>
        </p:nvSpPr>
        <p:spPr>
          <a:xfrm>
            <a:off x="152400" y="5410200"/>
            <a:ext cx="8839200" cy="646331"/>
          </a:xfrm>
          <a:prstGeom prst="rect">
            <a:avLst/>
          </a:prstGeom>
          <a:noFill/>
        </p:spPr>
        <p:txBody>
          <a:bodyPr wrap="square" rtlCol="0">
            <a:spAutoFit/>
          </a:bodyPr>
          <a:lstStyle/>
          <a:p>
            <a:r>
              <a:rPr lang="en-US" dirty="0" smtClean="0"/>
              <a:t>The 15s time step again results in smaller, skinnier features.  On the other hand, the SAS run looks more physically realistic.  </a:t>
            </a:r>
            <a:endParaRPr lang="en-US" dirty="0"/>
          </a:p>
        </p:txBody>
      </p:sp>
    </p:spTree>
    <p:extLst>
      <p:ext uri="{BB962C8B-B14F-4D97-AF65-F5344CB8AC3E}">
        <p14:creationId xmlns:p14="http://schemas.microsoft.com/office/powerpoint/2010/main" val="4188510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47800" y="152400"/>
            <a:ext cx="4038600" cy="369332"/>
          </a:xfrm>
          <a:prstGeom prst="rect">
            <a:avLst/>
          </a:prstGeom>
          <a:noFill/>
        </p:spPr>
        <p:txBody>
          <a:bodyPr wrap="square" rtlCol="0">
            <a:spAutoFit/>
          </a:bodyPr>
          <a:lstStyle/>
          <a:p>
            <a:pPr algn="ctr"/>
            <a:r>
              <a:rPr lang="en-US" dirty="0" smtClean="0"/>
              <a:t>With 3 km nest: Water Vapor</a:t>
            </a:r>
          </a:p>
        </p:txBody>
      </p:sp>
      <p:sp>
        <p:nvSpPr>
          <p:cNvPr id="10" name="Rectangle 9"/>
          <p:cNvSpPr/>
          <p:nvPr/>
        </p:nvSpPr>
        <p:spPr>
          <a:xfrm>
            <a:off x="1965960" y="2011680"/>
            <a:ext cx="2990088" cy="24688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5682772"/>
            <a:ext cx="9144000" cy="1200329"/>
          </a:xfrm>
          <a:prstGeom prst="rect">
            <a:avLst/>
          </a:prstGeom>
          <a:noFill/>
        </p:spPr>
        <p:txBody>
          <a:bodyPr wrap="square" rtlCol="0">
            <a:spAutoFit/>
          </a:bodyPr>
          <a:lstStyle/>
          <a:p>
            <a:r>
              <a:rPr lang="en-US" dirty="0" smtClean="0"/>
              <a:t>Examples of a forecast from Katia.  The black box roughly outlines the location of the nest.  Notice that the convective blob on the northern edge of the 3km seems to extend into the parent domain, however the bands located in d02 to the west and south of d03 disappear once they reach the nest.</a:t>
            </a:r>
            <a:endParaRPr lang="en-US" dirty="0"/>
          </a:p>
        </p:txBody>
      </p:sp>
    </p:spTree>
    <p:extLst>
      <p:ext uri="{BB962C8B-B14F-4D97-AF65-F5344CB8AC3E}">
        <p14:creationId xmlns:p14="http://schemas.microsoft.com/office/powerpoint/2010/main" val="762496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km nest removed: 37 GHz Horizontal Polarization</a:t>
            </a:r>
            <a:endParaRPr lang="en-US" dirty="0"/>
          </a:p>
        </p:txBody>
      </p:sp>
      <p:pic>
        <p:nvPicPr>
          <p:cNvPr id="5" name="Picture 1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9" name="TextBox 8"/>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Tree>
    <p:extLst>
      <p:ext uri="{BB962C8B-B14F-4D97-AF65-F5344CB8AC3E}">
        <p14:creationId xmlns:p14="http://schemas.microsoft.com/office/powerpoint/2010/main" val="4188510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3 km nest: 37 GHz Composite</a:t>
            </a:r>
            <a:endParaRPr lang="en-US"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10" name="TextBox 9"/>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Tree>
    <p:extLst>
      <p:ext uri="{BB962C8B-B14F-4D97-AF65-F5344CB8AC3E}">
        <p14:creationId xmlns:p14="http://schemas.microsoft.com/office/powerpoint/2010/main" val="4188510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km nest removed: 37 GHz Composite</a:t>
            </a:r>
            <a:endParaRPr lang="en-US" dirty="0"/>
          </a:p>
        </p:txBody>
      </p:sp>
      <p:pic>
        <p:nvPicPr>
          <p:cNvPr id="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3271"/>
            <a:ext cx="4495800" cy="34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8600" y="1878988"/>
            <a:ext cx="2743200" cy="369332"/>
          </a:xfrm>
          <a:prstGeom prst="rect">
            <a:avLst/>
          </a:prstGeom>
          <a:noFill/>
        </p:spPr>
        <p:txBody>
          <a:bodyPr wrap="square" rtlCol="0">
            <a:spAutoFit/>
          </a:bodyPr>
          <a:lstStyle/>
          <a:p>
            <a:pPr algn="ctr"/>
            <a:r>
              <a:rPr lang="en-US" dirty="0" smtClean="0"/>
              <a:t>SAS turned on in d03</a:t>
            </a:r>
            <a:endParaRPr lang="en-US" dirty="0"/>
          </a:p>
        </p:txBody>
      </p:sp>
      <p:sp>
        <p:nvSpPr>
          <p:cNvPr id="10" name="TextBox 9"/>
          <p:cNvSpPr txBox="1"/>
          <p:nvPr/>
        </p:nvSpPr>
        <p:spPr>
          <a:xfrm>
            <a:off x="4876800" y="1887931"/>
            <a:ext cx="2743200" cy="369332"/>
          </a:xfrm>
          <a:prstGeom prst="rect">
            <a:avLst/>
          </a:prstGeom>
          <a:noFill/>
        </p:spPr>
        <p:txBody>
          <a:bodyPr wrap="square" rtlCol="0">
            <a:spAutoFit/>
          </a:bodyPr>
          <a:lstStyle/>
          <a:p>
            <a:pPr algn="ctr"/>
            <a:r>
              <a:rPr lang="en-US" dirty="0" smtClean="0"/>
              <a:t>15s physics calls</a:t>
            </a:r>
            <a:endParaRPr lang="en-US" dirty="0"/>
          </a:p>
        </p:txBody>
      </p:sp>
    </p:spTree>
    <p:extLst>
      <p:ext uri="{BB962C8B-B14F-4D97-AF65-F5344CB8AC3E}">
        <p14:creationId xmlns:p14="http://schemas.microsoft.com/office/powerpoint/2010/main" val="4188510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Summary</a:t>
            </a:r>
            <a:endParaRPr lang="en-US" dirty="0"/>
          </a:p>
        </p:txBody>
      </p:sp>
      <p:sp>
        <p:nvSpPr>
          <p:cNvPr id="6" name="Content Placeholder 5"/>
          <p:cNvSpPr>
            <a:spLocks noGrp="1"/>
          </p:cNvSpPr>
          <p:nvPr>
            <p:ph idx="1"/>
          </p:nvPr>
        </p:nvSpPr>
        <p:spPr>
          <a:xfrm>
            <a:off x="0" y="1219200"/>
            <a:ext cx="9144000" cy="5638800"/>
          </a:xfrm>
        </p:spPr>
        <p:txBody>
          <a:bodyPr>
            <a:normAutofit fontScale="85000" lnSpcReduction="20000"/>
          </a:bodyPr>
          <a:lstStyle/>
          <a:p>
            <a:r>
              <a:rPr lang="en-US" dirty="0" smtClean="0"/>
              <a:t>The discontinuity is primarily present in cloud top products, and in low to mid level, relatively shallow, convection (37GHz)</a:t>
            </a:r>
            <a:r>
              <a:rPr lang="en-US" dirty="0"/>
              <a:t>.</a:t>
            </a:r>
            <a:endParaRPr lang="en-US" dirty="0" smtClean="0"/>
          </a:p>
          <a:p>
            <a:r>
              <a:rPr lang="en-US" dirty="0" smtClean="0"/>
              <a:t>Turning SAS on in d03 removes the discontinuity.</a:t>
            </a:r>
          </a:p>
          <a:p>
            <a:pPr lvl="1"/>
            <a:r>
              <a:rPr lang="en-US" dirty="0" smtClean="0"/>
              <a:t>This allows the storm to represent outflow cirrus and the relatively weak banding features near the d03 boundaries in a way that is consistent with d02.</a:t>
            </a:r>
          </a:p>
          <a:p>
            <a:pPr lvl="1"/>
            <a:r>
              <a:rPr lang="en-US" dirty="0" smtClean="0"/>
              <a:t>It is unknown whether this improves or degrades the representation of those features</a:t>
            </a:r>
          </a:p>
          <a:p>
            <a:r>
              <a:rPr lang="en-US" dirty="0" smtClean="0"/>
              <a:t>Using a 15-s physics time step does not remove the discontinuity.</a:t>
            </a:r>
          </a:p>
          <a:p>
            <a:pPr lvl="1"/>
            <a:r>
              <a:rPr lang="en-US" dirty="0" smtClean="0"/>
              <a:t>The 15-s physics time step results in convective features that may be unrealistically small</a:t>
            </a:r>
            <a:endParaRPr lang="en-US" dirty="0"/>
          </a:p>
          <a:p>
            <a:r>
              <a:rPr lang="en-US" dirty="0" smtClean="0"/>
              <a:t>Side note: for both Igor and Katia, both experimental runs resulted in hurricanes with larger eye features than the control (H212).</a:t>
            </a:r>
          </a:p>
        </p:txBody>
      </p:sp>
    </p:spTree>
    <p:extLst>
      <p:ext uri="{BB962C8B-B14F-4D97-AF65-F5344CB8AC3E}">
        <p14:creationId xmlns:p14="http://schemas.microsoft.com/office/powerpoint/2010/main" val="387567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47800" y="152400"/>
            <a:ext cx="4038600" cy="369332"/>
          </a:xfrm>
          <a:prstGeom prst="rect">
            <a:avLst/>
          </a:prstGeom>
          <a:noFill/>
        </p:spPr>
        <p:txBody>
          <a:bodyPr wrap="square" rtlCol="0">
            <a:spAutoFit/>
          </a:bodyPr>
          <a:lstStyle/>
          <a:p>
            <a:pPr algn="ctr"/>
            <a:r>
              <a:rPr lang="en-US" dirty="0" smtClean="0"/>
              <a:t>3km nest removed: Water Vapor</a:t>
            </a:r>
            <a:endParaRPr lang="en-US" dirty="0"/>
          </a:p>
        </p:txBody>
      </p:sp>
      <p:sp>
        <p:nvSpPr>
          <p:cNvPr id="9" name="Rectangle 8"/>
          <p:cNvSpPr/>
          <p:nvPr/>
        </p:nvSpPr>
        <p:spPr>
          <a:xfrm>
            <a:off x="1965960" y="2011680"/>
            <a:ext cx="2990088" cy="24688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5715000"/>
            <a:ext cx="9144000" cy="1077218"/>
          </a:xfrm>
          <a:prstGeom prst="rect">
            <a:avLst/>
          </a:prstGeom>
          <a:noFill/>
        </p:spPr>
        <p:txBody>
          <a:bodyPr wrap="square" rtlCol="0">
            <a:spAutoFit/>
          </a:bodyPr>
          <a:lstStyle/>
          <a:p>
            <a:r>
              <a:rPr lang="en-US" sz="1600" dirty="0" smtClean="0"/>
              <a:t>By removing the nest, the discontinuities disappear.  Interestingly, any features that were located in d03 also appear in d02, including the blob located along the northern edge of the nest.  The brightness temperature appears to show the combined effects of the nest plus the parent domain. This means that areas that were “cloudy” in d03, still appear cloudy here.  However, locations that were clear in d03 are now also “cloudy”. </a:t>
            </a:r>
            <a:endParaRPr lang="en-US" sz="1600" dirty="0"/>
          </a:p>
        </p:txBody>
      </p:sp>
    </p:spTree>
    <p:extLst>
      <p:ext uri="{BB962C8B-B14F-4D97-AF65-F5344CB8AC3E}">
        <p14:creationId xmlns:p14="http://schemas.microsoft.com/office/powerpoint/2010/main" val="140429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0" y="1981200"/>
            <a:ext cx="2910840" cy="2514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7800" y="152400"/>
            <a:ext cx="4038600" cy="369332"/>
          </a:xfrm>
          <a:prstGeom prst="rect">
            <a:avLst/>
          </a:prstGeom>
          <a:noFill/>
        </p:spPr>
        <p:txBody>
          <a:bodyPr wrap="square" rtlCol="0">
            <a:spAutoFit/>
          </a:bodyPr>
          <a:lstStyle/>
          <a:p>
            <a:pPr algn="ctr"/>
            <a:r>
              <a:rPr lang="en-US" dirty="0" smtClean="0"/>
              <a:t>With 3 km nest: Water Vapor</a:t>
            </a:r>
          </a:p>
        </p:txBody>
      </p:sp>
      <p:sp>
        <p:nvSpPr>
          <p:cNvPr id="5" name="TextBox 4"/>
          <p:cNvSpPr txBox="1"/>
          <p:nvPr/>
        </p:nvSpPr>
        <p:spPr>
          <a:xfrm>
            <a:off x="0" y="5682772"/>
            <a:ext cx="9144000" cy="923330"/>
          </a:xfrm>
          <a:prstGeom prst="rect">
            <a:avLst/>
          </a:prstGeom>
          <a:noFill/>
        </p:spPr>
        <p:txBody>
          <a:bodyPr wrap="square" rtlCol="0">
            <a:spAutoFit/>
          </a:bodyPr>
          <a:lstStyle/>
          <a:p>
            <a:r>
              <a:rPr lang="en-US" dirty="0" smtClean="0"/>
              <a:t>Another example, this time from a forecast of Igor.  Once again, features originating in the nest that occur near boundary seem to continue into d02, however any feature beginning in d02 is prevented from entering d03.</a:t>
            </a:r>
            <a:endParaRPr lang="en-US" dirty="0"/>
          </a:p>
        </p:txBody>
      </p:sp>
    </p:spTree>
    <p:extLst>
      <p:ext uri="{BB962C8B-B14F-4D97-AF65-F5344CB8AC3E}">
        <p14:creationId xmlns:p14="http://schemas.microsoft.com/office/powerpoint/2010/main" val="315183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0" y="1981200"/>
            <a:ext cx="2910840" cy="2514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7800" y="152400"/>
            <a:ext cx="4038600" cy="369332"/>
          </a:xfrm>
          <a:prstGeom prst="rect">
            <a:avLst/>
          </a:prstGeom>
          <a:noFill/>
        </p:spPr>
        <p:txBody>
          <a:bodyPr wrap="square" rtlCol="0">
            <a:spAutoFit/>
          </a:bodyPr>
          <a:lstStyle/>
          <a:p>
            <a:pPr algn="ctr"/>
            <a:r>
              <a:rPr lang="en-US" dirty="0" smtClean="0"/>
              <a:t>3km nest removed: Water Vapor</a:t>
            </a:r>
            <a:endParaRPr lang="en-US" dirty="0"/>
          </a:p>
        </p:txBody>
      </p:sp>
      <p:sp>
        <p:nvSpPr>
          <p:cNvPr id="2" name="TextBox 1"/>
          <p:cNvSpPr txBox="1"/>
          <p:nvPr/>
        </p:nvSpPr>
        <p:spPr>
          <a:xfrm>
            <a:off x="0" y="5791200"/>
            <a:ext cx="9144000" cy="923330"/>
          </a:xfrm>
          <a:prstGeom prst="rect">
            <a:avLst/>
          </a:prstGeom>
          <a:noFill/>
        </p:spPr>
        <p:txBody>
          <a:bodyPr wrap="square" rtlCol="0">
            <a:spAutoFit/>
          </a:bodyPr>
          <a:lstStyle/>
          <a:p>
            <a:r>
              <a:rPr lang="en-US" dirty="0" smtClean="0"/>
              <a:t>Once again, the d02 plot shows the combined clouds of d02 and d03.  Another way to think of it is: for a given pixel, the Tb in the d02 version of the storm is never warmer than it was in the d03 version. </a:t>
            </a:r>
            <a:endParaRPr lang="en-US" dirty="0"/>
          </a:p>
        </p:txBody>
      </p:sp>
    </p:spTree>
    <p:extLst>
      <p:ext uri="{BB962C8B-B14F-4D97-AF65-F5344CB8AC3E}">
        <p14:creationId xmlns:p14="http://schemas.microsoft.com/office/powerpoint/2010/main" val="315183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65960" y="2011680"/>
            <a:ext cx="2990088" cy="24688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7800" y="152400"/>
            <a:ext cx="4038600" cy="369332"/>
          </a:xfrm>
          <a:prstGeom prst="rect">
            <a:avLst/>
          </a:prstGeom>
          <a:noFill/>
        </p:spPr>
        <p:txBody>
          <a:bodyPr wrap="square" rtlCol="0">
            <a:spAutoFit/>
          </a:bodyPr>
          <a:lstStyle/>
          <a:p>
            <a:pPr algn="ctr"/>
            <a:r>
              <a:rPr lang="en-US" dirty="0" smtClean="0"/>
              <a:t>With 3 km nest: Channel 4 IR</a:t>
            </a:r>
            <a:endParaRPr lang="en-US" dirty="0"/>
          </a:p>
        </p:txBody>
      </p:sp>
      <p:sp>
        <p:nvSpPr>
          <p:cNvPr id="5" name="TextBox 4"/>
          <p:cNvSpPr txBox="1"/>
          <p:nvPr/>
        </p:nvSpPr>
        <p:spPr>
          <a:xfrm>
            <a:off x="0" y="5682772"/>
            <a:ext cx="9144000" cy="369332"/>
          </a:xfrm>
          <a:prstGeom prst="rect">
            <a:avLst/>
          </a:prstGeom>
          <a:noFill/>
        </p:spPr>
        <p:txBody>
          <a:bodyPr wrap="square" rtlCol="0">
            <a:spAutoFit/>
          </a:bodyPr>
          <a:lstStyle/>
          <a:p>
            <a:r>
              <a:rPr lang="en-US" dirty="0" smtClean="0"/>
              <a:t>Continued examples, now with IR.  The behavior is the same as the WV.</a:t>
            </a:r>
            <a:endParaRPr lang="en-US" dirty="0"/>
          </a:p>
        </p:txBody>
      </p:sp>
    </p:spTree>
    <p:extLst>
      <p:ext uri="{BB962C8B-B14F-4D97-AF65-F5344CB8AC3E}">
        <p14:creationId xmlns:p14="http://schemas.microsoft.com/office/powerpoint/2010/main" val="315183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65960" y="2011680"/>
            <a:ext cx="2990088" cy="24688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7800" y="152400"/>
            <a:ext cx="4038600" cy="369332"/>
          </a:xfrm>
          <a:prstGeom prst="rect">
            <a:avLst/>
          </a:prstGeom>
          <a:noFill/>
        </p:spPr>
        <p:txBody>
          <a:bodyPr wrap="square" rtlCol="0">
            <a:spAutoFit/>
          </a:bodyPr>
          <a:lstStyle/>
          <a:p>
            <a:pPr algn="ctr"/>
            <a:r>
              <a:rPr lang="en-US" dirty="0" smtClean="0"/>
              <a:t>3km nest removed: Channel 4 IR</a:t>
            </a:r>
            <a:endParaRPr lang="en-US" dirty="0"/>
          </a:p>
        </p:txBody>
      </p:sp>
      <p:sp>
        <p:nvSpPr>
          <p:cNvPr id="5" name="TextBox 4"/>
          <p:cNvSpPr txBox="1"/>
          <p:nvPr/>
        </p:nvSpPr>
        <p:spPr>
          <a:xfrm>
            <a:off x="0" y="5682772"/>
            <a:ext cx="9144000" cy="1200329"/>
          </a:xfrm>
          <a:prstGeom prst="rect">
            <a:avLst/>
          </a:prstGeom>
          <a:noFill/>
        </p:spPr>
        <p:txBody>
          <a:bodyPr wrap="square" rtlCol="0">
            <a:spAutoFit/>
          </a:bodyPr>
          <a:lstStyle/>
          <a:p>
            <a:r>
              <a:rPr lang="en-US" dirty="0" smtClean="0"/>
              <a:t>Continued examples, now with IR.  Once again, the brightness temperature is roughly the same as d03, plus an added component.  For a given pixel, some minor differences may be visible (where a cold cloud top in d03 is slightly warmer in d02), however this is likely a result of the resolution differences.</a:t>
            </a:r>
            <a:endParaRPr lang="en-US" dirty="0"/>
          </a:p>
        </p:txBody>
      </p:sp>
    </p:spTree>
    <p:extLst>
      <p:ext uri="{BB962C8B-B14F-4D97-AF65-F5344CB8AC3E}">
        <p14:creationId xmlns:p14="http://schemas.microsoft.com/office/powerpoint/2010/main" val="3151834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1880</Words>
  <Application>Microsoft Office PowerPoint</Application>
  <PresentationFormat>On-screen Show (4:3)</PresentationFormat>
  <Paragraphs>126</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Synthetic Satellite Discontinuity Tests </vt:lpstr>
      <vt:lpstr>PowerPoint Presentation</vt:lpstr>
      <vt:lpstr>Samples of the discontinuity  from H212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Experiments</vt:lpstr>
      <vt:lpstr>Microphysics Tests  Left: SAS turned on Right: 15s physics time-step</vt:lpstr>
      <vt:lpstr>With 3km nest: Water Vapor</vt:lpstr>
      <vt:lpstr>3km nest removed: Water Vapor</vt:lpstr>
      <vt:lpstr>With 3km nest:  Channel 4 IR</vt:lpstr>
      <vt:lpstr>3km nest removed: Channel 4 IR</vt:lpstr>
      <vt:lpstr>With 3km nest: 37 GHz Horizontal Polarization</vt:lpstr>
      <vt:lpstr>3 km nest removed: 37 GHz Horizontal Polarization</vt:lpstr>
      <vt:lpstr>With 3 km nest: 37 GHz Composite</vt:lpstr>
      <vt:lpstr>3 km nest removed: 37 GHz Composite</vt:lpstr>
      <vt:lpstr>Microphysics Tests  Left: SAS turned on Right: 15s physics time-step</vt:lpstr>
      <vt:lpstr>With 3km nest: Water Vapor</vt:lpstr>
      <vt:lpstr>3km nest removed: Water Vapor</vt:lpstr>
      <vt:lpstr>With 3km nest:  Channel 4 IR</vt:lpstr>
      <vt:lpstr>3km nest removed: Channel 4 IR</vt:lpstr>
      <vt:lpstr>With 3km nest: 37 GHz Horizontal Polarization</vt:lpstr>
      <vt:lpstr>3 km nest removed: 37 GHz Horizontal Polarization</vt:lpstr>
      <vt:lpstr>With 3 km nest: 37 GHz Composite</vt:lpstr>
      <vt:lpstr>3 km nest removed: 37 GHz Composite</vt:lpstr>
      <vt:lpstr>Summary</vt:lpstr>
    </vt:vector>
  </TitlesOfParts>
  <Company>National Hurricane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Microphysics Discontinuity Tests</dc:title>
  <dc:creator>David A. Zelinsky</dc:creator>
  <cp:lastModifiedBy>David A. Zelinsky</cp:lastModifiedBy>
  <cp:revision>27</cp:revision>
  <dcterms:created xsi:type="dcterms:W3CDTF">2012-03-30T12:54:45Z</dcterms:created>
  <dcterms:modified xsi:type="dcterms:W3CDTF">2012-03-30T19:43:03Z</dcterms:modified>
</cp:coreProperties>
</file>